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0" r:id="rId8"/>
    <p:sldId id="259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6701-258A-41A1-83A9-62E93438B2C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0954-5059-4320-ABA8-F6E3663E4E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6000" b="1" i="1" u="sng" dirty="0" smtClean="0"/>
              <a:t>1</a:t>
            </a:r>
            <a:r>
              <a:rPr lang="cs-CZ" sz="6000" b="1" i="1" u="sng" dirty="0" smtClean="0"/>
              <a:t>.- 4. 12. 2019</a:t>
            </a:r>
            <a:br>
              <a:rPr lang="cs-CZ" sz="6000" b="1" i="1" u="sng" dirty="0" smtClean="0"/>
            </a:br>
            <a:r>
              <a:rPr lang="cs-CZ" sz="6000" b="1" i="1" u="sng" dirty="0" smtClean="0"/>
              <a:t>Stáž Rakousko - Vídeň</a:t>
            </a:r>
            <a:endParaRPr lang="cs-CZ" sz="6000" b="1" i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IMG-20191202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053" y="2987221"/>
            <a:ext cx="3359999" cy="2520000"/>
          </a:xfrm>
          <a:prstGeom prst="rect">
            <a:avLst/>
          </a:prstGeom>
        </p:spPr>
      </p:pic>
      <p:pic>
        <p:nvPicPr>
          <p:cNvPr id="5" name="Obrázek 4" descr="20191204_114228.jpg"/>
          <p:cNvPicPr>
            <a:picLocks noChangeAspect="1"/>
          </p:cNvPicPr>
          <p:nvPr/>
        </p:nvPicPr>
        <p:blipFill>
          <a:blip r:embed="rId3" cstate="print"/>
          <a:srcRect r="12756"/>
          <a:stretch>
            <a:fillRect/>
          </a:stretch>
        </p:blipFill>
        <p:spPr>
          <a:xfrm>
            <a:off x="4643438" y="3000372"/>
            <a:ext cx="3908528" cy="252000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7" t="16213" b="17057"/>
          <a:stretch/>
        </p:blipFill>
        <p:spPr bwMode="auto">
          <a:xfrm>
            <a:off x="254682" y="188464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Obráze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1800" y="188464"/>
            <a:ext cx="482600" cy="48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Vzdělávání začíná mateřskou školou ve 3 letech</a:t>
            </a:r>
          </a:p>
          <a:p>
            <a:r>
              <a:rPr lang="cs-CZ" sz="2000" b="1" dirty="0" err="1" smtClean="0"/>
              <a:t>Volksschule</a:t>
            </a:r>
            <a:r>
              <a:rPr lang="cs-CZ" sz="2000" dirty="0" smtClean="0"/>
              <a:t> je základní škola, kterou děti navštěvují od 6 do 10 let</a:t>
            </a:r>
          </a:p>
          <a:p>
            <a:r>
              <a:rPr lang="cs-CZ" sz="2000" dirty="0" smtClean="0"/>
              <a:t> </a:t>
            </a:r>
            <a:r>
              <a:rPr lang="cs-CZ" sz="2000" u="sng" dirty="0" smtClean="0"/>
              <a:t>dále mají na výběr ze čtyř typů škol :</a:t>
            </a:r>
          </a:p>
          <a:p>
            <a:pPr>
              <a:buNone/>
            </a:pPr>
            <a:r>
              <a:rPr lang="cs-CZ" sz="2000" i="1" dirty="0" smtClean="0"/>
              <a:t>       </a:t>
            </a:r>
            <a:r>
              <a:rPr lang="cs-CZ" sz="2000" i="1" dirty="0" err="1" smtClean="0"/>
              <a:t>Hauptschule</a:t>
            </a:r>
            <a:r>
              <a:rPr lang="cs-CZ" sz="2000" i="1" dirty="0" smtClean="0"/>
              <a:t> </a:t>
            </a:r>
            <a:r>
              <a:rPr lang="cs-CZ" sz="2000" dirty="0" smtClean="0"/>
              <a:t>– učňovská škola</a:t>
            </a:r>
          </a:p>
          <a:p>
            <a:pPr>
              <a:buNone/>
            </a:pPr>
            <a:r>
              <a:rPr lang="cs-CZ" sz="2000" i="1" dirty="0" smtClean="0"/>
              <a:t>       Gymnasium </a:t>
            </a:r>
            <a:r>
              <a:rPr lang="cs-CZ" sz="2000" dirty="0" smtClean="0"/>
              <a:t>– škola orientovaná na univerzitní směr (8 let)</a:t>
            </a:r>
          </a:p>
          <a:p>
            <a:pPr>
              <a:buNone/>
            </a:pPr>
            <a:r>
              <a:rPr lang="cs-CZ" sz="2000" dirty="0" smtClean="0"/>
              <a:t>       </a:t>
            </a:r>
            <a:r>
              <a:rPr lang="cs-CZ" sz="2000" i="1" dirty="0" smtClean="0"/>
              <a:t>Obchodní škola -</a:t>
            </a:r>
            <a:r>
              <a:rPr lang="cs-CZ" sz="2000" dirty="0" smtClean="0"/>
              <a:t>sekretářská, účetnická (4roky na Gymnasium a následně 5 let obchodní školy) </a:t>
            </a:r>
          </a:p>
          <a:p>
            <a:pPr>
              <a:buNone/>
            </a:pPr>
            <a:r>
              <a:rPr lang="cs-CZ" sz="2000" dirty="0" smtClean="0"/>
              <a:t>       </a:t>
            </a:r>
            <a:r>
              <a:rPr lang="cs-CZ" sz="2000" i="1" dirty="0" smtClean="0"/>
              <a:t>Elektronická škola – (</a:t>
            </a:r>
            <a:r>
              <a:rPr lang="cs-CZ" sz="2000" dirty="0" smtClean="0"/>
              <a:t>4roky Gymnasium nebo </a:t>
            </a:r>
            <a:r>
              <a:rPr lang="cs-CZ" sz="2000" dirty="0" err="1" smtClean="0"/>
              <a:t>Haptschule</a:t>
            </a:r>
            <a:r>
              <a:rPr lang="cs-CZ" sz="2000" dirty="0" smtClean="0"/>
              <a:t> a poté elektronické studie)</a:t>
            </a:r>
          </a:p>
          <a:p>
            <a:r>
              <a:rPr lang="cs-CZ" sz="2000" dirty="0" smtClean="0"/>
              <a:t>Pak následuje </a:t>
            </a:r>
            <a:r>
              <a:rPr lang="cs-CZ" sz="2000" dirty="0" err="1" smtClean="0"/>
              <a:t>Postsekundární</a:t>
            </a:r>
            <a:r>
              <a:rPr lang="cs-CZ" sz="2000" dirty="0" smtClean="0"/>
              <a:t> a terciární školství 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i="1" dirty="0" err="1" smtClean="0"/>
              <a:t>Kinder</a:t>
            </a:r>
            <a:r>
              <a:rPr lang="cs-CZ" sz="4800" b="1" i="1" dirty="0" smtClean="0"/>
              <a:t> </a:t>
            </a:r>
            <a:r>
              <a:rPr lang="cs-CZ" sz="4800" b="1" i="1" dirty="0" err="1" smtClean="0"/>
              <a:t>Company</a:t>
            </a:r>
            <a:r>
              <a:rPr lang="cs-CZ" sz="2800" b="1" i="1" dirty="0" smtClean="0"/>
              <a:t/>
            </a:r>
            <a:br>
              <a:rPr lang="cs-CZ" sz="2800" b="1" i="1" dirty="0" smtClean="0"/>
            </a:br>
            <a:r>
              <a:rPr lang="cs-CZ" sz="2000" b="1" i="1" dirty="0" err="1" smtClean="0"/>
              <a:t>Franz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Mika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Weg</a:t>
            </a:r>
            <a:endParaRPr lang="cs-CZ" sz="2000" b="1" i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Samostatná mateřská škola na začátku </a:t>
            </a:r>
            <a:r>
              <a:rPr lang="cs-CZ" sz="1600" dirty="0" err="1" smtClean="0"/>
              <a:t>Oberlaa</a:t>
            </a:r>
            <a:r>
              <a:rPr lang="cs-CZ" sz="1600" dirty="0" smtClean="0"/>
              <a:t> – v sousedství osady postavené obcí Vídeň</a:t>
            </a:r>
          </a:p>
          <a:p>
            <a:r>
              <a:rPr lang="cs-CZ" sz="1600" dirty="0" smtClean="0"/>
              <a:t>Má vlastní zahradu s dostatkem místa pro všech 8 skupin</a:t>
            </a:r>
          </a:p>
          <a:p>
            <a:pPr>
              <a:buNone/>
            </a:pPr>
            <a:r>
              <a:rPr lang="cs-CZ" sz="1600" dirty="0" smtClean="0"/>
              <a:t>      -  2 skup. Batolata 1- 3roky,  1 rodinná skupina 1- 6 let, 4 skupiny  3- 6 let, 1 </a:t>
            </a:r>
            <a:r>
              <a:rPr lang="cs-CZ" sz="1600" dirty="0" err="1" smtClean="0"/>
              <a:t>Hortgruppe</a:t>
            </a:r>
            <a:r>
              <a:rPr lang="cs-CZ" sz="1600" dirty="0" smtClean="0"/>
              <a:t> 6 – 10let</a:t>
            </a:r>
          </a:p>
          <a:p>
            <a:r>
              <a:rPr lang="cs-CZ" sz="1600" dirty="0" smtClean="0"/>
              <a:t>Základním principem jejich dvojjazyčného vzdělávání je stálá přítomnost anglicky mluvícího asistenta v každé skupině. Asistent doplňuje německy mluvícího pedagoga, který zodpovídá za děti</a:t>
            </a:r>
          </a:p>
          <a:p>
            <a:r>
              <a:rPr lang="cs-CZ" sz="1600" dirty="0" smtClean="0"/>
              <a:t>Každé 2 – 3 roky stanoví mateřská společnost nové „hlavní téma“, aby bylo možné pomocí pedagogické práce vyzvednout a řešit aktuální témata dne – přizpůsobená potřebám dětí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10" name="Obrázek 9" descr="IMG-20191202-WA0020.jpg"/>
          <p:cNvPicPr>
            <a:picLocks noChangeAspect="1"/>
          </p:cNvPicPr>
          <p:nvPr/>
        </p:nvPicPr>
        <p:blipFill>
          <a:blip r:embed="rId2"/>
          <a:srcRect r="2435" b="8819"/>
          <a:stretch>
            <a:fillRect/>
          </a:stretch>
        </p:blipFill>
        <p:spPr>
          <a:xfrm>
            <a:off x="714346" y="3857628"/>
            <a:ext cx="3697959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IMG-20191202-WA0022.jpg"/>
          <p:cNvPicPr>
            <a:picLocks noChangeAspect="1"/>
          </p:cNvPicPr>
          <p:nvPr/>
        </p:nvPicPr>
        <p:blipFill>
          <a:blip r:embed="rId3" cstate="print"/>
          <a:srcRect r="781" b="9600"/>
          <a:stretch>
            <a:fillRect/>
          </a:stretch>
        </p:blipFill>
        <p:spPr>
          <a:xfrm>
            <a:off x="4714872" y="3929066"/>
            <a:ext cx="3793170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1900" dirty="0" smtClean="0"/>
              <a:t>Ve třídě je 25 dětí ve věku od 5 – 6 let, pedagog a asistentka</a:t>
            </a:r>
          </a:p>
          <a:p>
            <a:r>
              <a:rPr lang="cs-CZ" sz="1900" dirty="0" smtClean="0"/>
              <a:t>Při ranních hrách si každé dítě vybere v jakém hracím koutku si bude hrát či tvořit, asistentka či pedagog se individuálně věnuje dětem, které to potřebují, např. dětem s OMJ</a:t>
            </a:r>
          </a:p>
          <a:p>
            <a:r>
              <a:rPr lang="cs-CZ" sz="1900" dirty="0" smtClean="0"/>
              <a:t>V kruhu si učitel s dětmi povídá o aktuálním tématu, např. Mikuláš, Advent, asistent se individuálně věnuje dětem s OMJ a činnosti jim dle potřeby vysvětluje, opakuje s nimi výrazy apod.</a:t>
            </a:r>
          </a:p>
          <a:p>
            <a:r>
              <a:rPr lang="cs-CZ" sz="1900" dirty="0" smtClean="0"/>
              <a:t>Při změně činnosti zvolené dítě zazvoní na tibetskou mísu, zpěvem upozorní na to, že se bude dít něco jiného</a:t>
            </a:r>
          </a:p>
          <a:p>
            <a:r>
              <a:rPr lang="cs-CZ" sz="1900" dirty="0" smtClean="0"/>
              <a:t>Dopoledne či odpoledne využívají velikou zahradu, kde si děti hrají v domečku, na průlezkách, v písku, mohou hrát míčové hry apod.</a:t>
            </a:r>
            <a:endParaRPr lang="cs-CZ" sz="1900" dirty="0"/>
          </a:p>
        </p:txBody>
      </p:sp>
      <p:pic>
        <p:nvPicPr>
          <p:cNvPr id="4" name="Obrázek 3" descr="IMG-20191202-WA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384000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 descr="IMG-20191202-WA0052.jpg"/>
          <p:cNvPicPr>
            <a:picLocks noChangeAspect="1"/>
          </p:cNvPicPr>
          <p:nvPr/>
        </p:nvPicPr>
        <p:blipFill>
          <a:blip r:embed="rId3"/>
          <a:srcRect l="7812" t="4166" r="7812"/>
          <a:stretch>
            <a:fillRect/>
          </a:stretch>
        </p:blipFill>
        <p:spPr>
          <a:xfrm>
            <a:off x="4286248" y="214290"/>
            <a:ext cx="450782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b="1" i="1" dirty="0" err="1" smtClean="0"/>
              <a:t>Wildworld</a:t>
            </a:r>
            <a:r>
              <a:rPr lang="cs-CZ" b="1" i="1" dirty="0" smtClean="0"/>
              <a:t/>
            </a:r>
            <a:br>
              <a:rPr lang="cs-CZ" b="1" i="1" dirty="0" smtClean="0"/>
            </a:br>
            <a:r>
              <a:rPr lang="cs-CZ" sz="2000" b="1" i="1" dirty="0" err="1" smtClean="0"/>
              <a:t>Gatterederstraße</a:t>
            </a:r>
            <a:endParaRPr lang="cs-CZ" sz="20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Mateřská škola se nachází v přední části objektu </a:t>
            </a:r>
            <a:r>
              <a:rPr lang="cs-CZ" sz="1600" dirty="0" err="1" smtClean="0"/>
              <a:t>Gatterederstraße</a:t>
            </a:r>
            <a:r>
              <a:rPr lang="cs-CZ" sz="1600" dirty="0" smtClean="0"/>
              <a:t> v dobré lokalitě poblíž Rose </a:t>
            </a:r>
            <a:r>
              <a:rPr lang="cs-CZ" sz="1600" dirty="0" err="1" smtClean="0"/>
              <a:t>Hill</a:t>
            </a:r>
            <a:r>
              <a:rPr lang="cs-CZ" sz="1600" dirty="0" smtClean="0"/>
              <a:t>, ve školce jsou 4 skupiny, 1 skup. dětí od 1 – 4 let a 3 skup. od 3 – 6let</a:t>
            </a:r>
          </a:p>
          <a:p>
            <a:r>
              <a:rPr lang="cs-CZ" sz="1600" dirty="0" smtClean="0"/>
              <a:t>Ve školce mají prostornou cvičební místnost a malou zahradu</a:t>
            </a:r>
          </a:p>
          <a:p>
            <a:r>
              <a:rPr lang="cs-CZ" sz="1600" dirty="0" smtClean="0"/>
              <a:t>Jako klasicky fungující mateřská škola podporuje děti s OMJ v hledání a rozvíjení jejich osobních stránek</a:t>
            </a:r>
          </a:p>
          <a:p>
            <a:r>
              <a:rPr lang="cs-CZ" sz="1600" dirty="0" smtClean="0"/>
              <a:t>Čím více smyslů se využívá při procesu učení dítěte s OMJ, tím silnější a intenzivnější získané poznatky jsou uloženy</a:t>
            </a:r>
          </a:p>
          <a:p>
            <a:r>
              <a:rPr lang="cs-CZ" sz="1600" dirty="0" smtClean="0"/>
              <a:t>Hlavním požadavkem pro dětské učení, je to, že se děti s OMJ cítí bezpečně a jsou přijímány jaké jsou</a:t>
            </a:r>
          </a:p>
          <a:p>
            <a:endParaRPr lang="cs-CZ" sz="2000" dirty="0"/>
          </a:p>
        </p:txBody>
      </p:sp>
      <p:pic>
        <p:nvPicPr>
          <p:cNvPr id="4" name="Obrázek 3" descr="20191204_114228.jpg"/>
          <p:cNvPicPr>
            <a:picLocks noChangeAspect="1"/>
          </p:cNvPicPr>
          <p:nvPr/>
        </p:nvPicPr>
        <p:blipFill>
          <a:blip r:embed="rId2" cstate="print"/>
          <a:srcRect r="1597" b="13836"/>
          <a:stretch>
            <a:fillRect/>
          </a:stretch>
        </p:blipFill>
        <p:spPr>
          <a:xfrm>
            <a:off x="1785918" y="4143380"/>
            <a:ext cx="478634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1800" dirty="0" smtClean="0"/>
              <a:t> Ve třídě je 22 dětí od 3 – 6 </a:t>
            </a:r>
            <a:r>
              <a:rPr lang="cs-CZ" sz="1800" dirty="0" smtClean="0"/>
              <a:t>let, </a:t>
            </a:r>
            <a:r>
              <a:rPr lang="cs-CZ" sz="1800" dirty="0" smtClean="0"/>
              <a:t>pedagog asistent a studentka</a:t>
            </a:r>
          </a:p>
          <a:p>
            <a:r>
              <a:rPr lang="cs-CZ" sz="1800" dirty="0" smtClean="0"/>
              <a:t>Při ranních hrách děti podle své potřeby svačí, ostatní děti se věnují různým činnostem, buď tvoří u stolu s asistentkou nebo si hrají v koutcích, u stolečku staví puzzle či si staví s kamarády. Pedagog </a:t>
            </a:r>
            <a:r>
              <a:rPr lang="cs-CZ" sz="1800" dirty="0" smtClean="0"/>
              <a:t>se individuálně </a:t>
            </a:r>
            <a:r>
              <a:rPr lang="cs-CZ" sz="1800" dirty="0" smtClean="0"/>
              <a:t>věnuje dětem s OMJ.</a:t>
            </a:r>
          </a:p>
          <a:p>
            <a:r>
              <a:rPr lang="cs-CZ" sz="1800" dirty="0" smtClean="0"/>
              <a:t>V kruhu pedagog sdělí dětem co se v onen den bude dít, poví si o aktuálním tématu, jako je Advent, divadlo… dětem s OMJ vše vysvětluje </a:t>
            </a:r>
            <a:r>
              <a:rPr lang="cs-CZ" sz="1800" dirty="0" smtClean="0"/>
              <a:t>asistent je-li potřeba</a:t>
            </a:r>
            <a:endParaRPr lang="cs-CZ" sz="1800" dirty="0" smtClean="0"/>
          </a:p>
          <a:p>
            <a:r>
              <a:rPr lang="cs-CZ" sz="1800" dirty="0" smtClean="0"/>
              <a:t>Divadlo – „Dělej se mnou“ – herci si vyberou několik dětí, které </a:t>
            </a:r>
            <a:r>
              <a:rPr lang="cs-CZ" sz="1800" dirty="0" smtClean="0"/>
              <a:t>při představení </a:t>
            </a:r>
            <a:r>
              <a:rPr lang="cs-CZ" sz="1800" dirty="0" smtClean="0"/>
              <a:t>budou </a:t>
            </a:r>
            <a:r>
              <a:rPr lang="cs-CZ" sz="1800" dirty="0" smtClean="0"/>
              <a:t>hrát</a:t>
            </a:r>
            <a:endParaRPr lang="cs-CZ" sz="1800" dirty="0" smtClean="0"/>
          </a:p>
          <a:p>
            <a:r>
              <a:rPr lang="cs-CZ" sz="1800" dirty="0" smtClean="0"/>
              <a:t>Děti </a:t>
            </a:r>
            <a:r>
              <a:rPr lang="cs-CZ" sz="1800" dirty="0" smtClean="0"/>
              <a:t>využívají</a:t>
            </a:r>
            <a:r>
              <a:rPr lang="cs-CZ" sz="1800" dirty="0" smtClean="0"/>
              <a:t> tělocvičnu </a:t>
            </a:r>
            <a:r>
              <a:rPr lang="cs-CZ" sz="1800" dirty="0" smtClean="0"/>
              <a:t>v přízemí školky, ven chodí 2x týdně na větší vycházku nebo využívají malou zahradu</a:t>
            </a:r>
          </a:p>
          <a:p>
            <a:endParaRPr lang="cs-CZ" sz="1600" dirty="0"/>
          </a:p>
        </p:txBody>
      </p:sp>
      <p:pic>
        <p:nvPicPr>
          <p:cNvPr id="4" name="Obrázek 3" descr="20191204_090420.jpg"/>
          <p:cNvPicPr>
            <a:picLocks noChangeAspect="1"/>
          </p:cNvPicPr>
          <p:nvPr/>
        </p:nvPicPr>
        <p:blipFill>
          <a:blip r:embed="rId2" cstate="print"/>
          <a:srcRect l="7751"/>
          <a:stretch>
            <a:fillRect/>
          </a:stretch>
        </p:blipFill>
        <p:spPr>
          <a:xfrm>
            <a:off x="142844" y="214290"/>
            <a:ext cx="4250842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20191204_110251.jpg"/>
          <p:cNvPicPr>
            <a:picLocks noChangeAspect="1"/>
          </p:cNvPicPr>
          <p:nvPr/>
        </p:nvPicPr>
        <p:blipFill>
          <a:blip r:embed="rId3" cstate="print"/>
          <a:srcRect l="8857" t="11111" r="19531" b="17476"/>
          <a:stretch>
            <a:fillRect/>
          </a:stretch>
        </p:blipFill>
        <p:spPr>
          <a:xfrm>
            <a:off x="4429124" y="285728"/>
            <a:ext cx="4556603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Metody a formy práce s OMJ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Důležitý je individuální přístup k dětem s OMJ</a:t>
            </a:r>
          </a:p>
          <a:p>
            <a:r>
              <a:rPr lang="cs-CZ" sz="2000" dirty="0" smtClean="0"/>
              <a:t>Komunikační kartičky s obrázky – učitel či asistent podle potřeby používá při komunikaci s dětmi s OMJ</a:t>
            </a:r>
          </a:p>
          <a:p>
            <a:r>
              <a:rPr lang="cs-CZ" sz="2000" dirty="0" err="1" smtClean="0"/>
              <a:t>Store</a:t>
            </a:r>
            <a:r>
              <a:rPr lang="cs-CZ" sz="2000" dirty="0" smtClean="0"/>
              <a:t> bag – taška, kde je knížka a postavičky pro děti s OMJ</a:t>
            </a:r>
          </a:p>
          <a:p>
            <a:pPr>
              <a:buNone/>
            </a:pPr>
            <a:r>
              <a:rPr lang="cs-CZ" sz="2000" dirty="0" smtClean="0"/>
              <a:t>                        - děti s asistentkou sedí v kruhu ve skupince </a:t>
            </a:r>
          </a:p>
          <a:p>
            <a:r>
              <a:rPr lang="cs-CZ" sz="2000" dirty="0" smtClean="0"/>
              <a:t>Simon - skřítek, který dětem s OMJ pomáhá při komunikaci v jiném jazyce</a:t>
            </a:r>
          </a:p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 smtClean="0"/>
              <a:t>                 - učitelka ho používá při individuální práci s dětmi s OMJ</a:t>
            </a:r>
          </a:p>
          <a:p>
            <a:r>
              <a:rPr lang="cs-CZ" sz="2000" dirty="0" err="1" smtClean="0"/>
              <a:t>Vocabulary</a:t>
            </a:r>
            <a:r>
              <a:rPr lang="cs-CZ" sz="2000" dirty="0" smtClean="0"/>
              <a:t> – krabička, kde jsou ukrytá písmena z abecedy</a:t>
            </a:r>
          </a:p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 smtClean="0"/>
              <a:t>                          - asistentka je používá u stolečku s dětmi OMJ</a:t>
            </a:r>
          </a:p>
          <a:p>
            <a:r>
              <a:rPr lang="cs-CZ" sz="2000" dirty="0" smtClean="0"/>
              <a:t>Písničky – celý den děti zpívají písně  v různých jazycích při rituálech, např. při uklízení, při změně činností apod.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13889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20191202_095406.jpg"/>
          <p:cNvPicPr>
            <a:picLocks noChangeAspect="1"/>
          </p:cNvPicPr>
          <p:nvPr/>
        </p:nvPicPr>
        <p:blipFill>
          <a:blip r:embed="rId2" cstate="print"/>
          <a:srcRect t="12500" r="14062"/>
          <a:stretch>
            <a:fillRect/>
          </a:stretch>
        </p:blipFill>
        <p:spPr>
          <a:xfrm>
            <a:off x="0" y="142852"/>
            <a:ext cx="377142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IMG-20191202-WA0023.jpg"/>
          <p:cNvPicPr>
            <a:picLocks noChangeAspect="1"/>
          </p:cNvPicPr>
          <p:nvPr/>
        </p:nvPicPr>
        <p:blipFill>
          <a:blip r:embed="rId3" cstate="print"/>
          <a:srcRect r="20005"/>
          <a:stretch>
            <a:fillRect/>
          </a:stretch>
        </p:blipFill>
        <p:spPr>
          <a:xfrm>
            <a:off x="214284" y="2428868"/>
            <a:ext cx="2419043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20191204_090543.jpg"/>
          <p:cNvPicPr>
            <a:picLocks noChangeAspect="1"/>
          </p:cNvPicPr>
          <p:nvPr/>
        </p:nvPicPr>
        <p:blipFill>
          <a:blip r:embed="rId4" cstate="print"/>
          <a:srcRect l="14883" r="10702" b="781"/>
          <a:stretch>
            <a:fillRect/>
          </a:stretch>
        </p:blipFill>
        <p:spPr>
          <a:xfrm>
            <a:off x="6286480" y="142852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 descr="20191204_090712.jpg"/>
          <p:cNvPicPr>
            <a:picLocks noChangeAspect="1"/>
          </p:cNvPicPr>
          <p:nvPr/>
        </p:nvPicPr>
        <p:blipFill>
          <a:blip r:embed="rId5" cstate="print"/>
          <a:srcRect t="795" r="3980"/>
          <a:stretch>
            <a:fillRect/>
          </a:stretch>
        </p:blipFill>
        <p:spPr>
          <a:xfrm>
            <a:off x="5715008" y="4750884"/>
            <a:ext cx="3625718" cy="2107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 descr="20191202_091845.jpg"/>
          <p:cNvPicPr>
            <a:picLocks noChangeAspect="1"/>
          </p:cNvPicPr>
          <p:nvPr/>
        </p:nvPicPr>
        <p:blipFill>
          <a:blip r:embed="rId6" cstate="print"/>
          <a:srcRect l="5580" t="4089" r="12564"/>
          <a:stretch>
            <a:fillRect/>
          </a:stretch>
        </p:blipFill>
        <p:spPr>
          <a:xfrm>
            <a:off x="3000364" y="2571744"/>
            <a:ext cx="3143272" cy="20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 descr="20191202_095353.jpg"/>
          <p:cNvPicPr>
            <a:picLocks noChangeAspect="1"/>
          </p:cNvPicPr>
          <p:nvPr/>
        </p:nvPicPr>
        <p:blipFill>
          <a:blip r:embed="rId7" cstate="print"/>
          <a:srcRect l="11874" r="31128"/>
          <a:stretch>
            <a:fillRect/>
          </a:stretch>
        </p:blipFill>
        <p:spPr>
          <a:xfrm rot="5400000">
            <a:off x="3770855" y="15327"/>
            <a:ext cx="2334654" cy="230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Obrázek 12" descr="20191204_100208.jpg"/>
          <p:cNvPicPr>
            <a:picLocks noChangeAspect="1"/>
          </p:cNvPicPr>
          <p:nvPr/>
        </p:nvPicPr>
        <p:blipFill>
          <a:blip r:embed="rId8" cstate="print"/>
          <a:srcRect l="18422" t="13228" r="29307" b="2044"/>
          <a:stretch>
            <a:fillRect/>
          </a:stretch>
        </p:blipFill>
        <p:spPr>
          <a:xfrm>
            <a:off x="6500826" y="2571744"/>
            <a:ext cx="242886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 descr="IMG-20191202-WA0018.jpg"/>
          <p:cNvPicPr>
            <a:picLocks noChangeAspect="1"/>
          </p:cNvPicPr>
          <p:nvPr/>
        </p:nvPicPr>
        <p:blipFill>
          <a:blip r:embed="rId9" cstate="print"/>
          <a:srcRect t="4089"/>
          <a:stretch>
            <a:fillRect/>
          </a:stretch>
        </p:blipFill>
        <p:spPr>
          <a:xfrm>
            <a:off x="500034" y="4786322"/>
            <a:ext cx="1620000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 descr="20191204_090657.jpg"/>
          <p:cNvPicPr>
            <a:picLocks noChangeAspect="1"/>
          </p:cNvPicPr>
          <p:nvPr/>
        </p:nvPicPr>
        <p:blipFill>
          <a:blip r:embed="rId10" cstate="print"/>
          <a:srcRect l="7812" t="9722" r="21875" b="4166"/>
          <a:stretch>
            <a:fillRect/>
          </a:stretch>
        </p:blipFill>
        <p:spPr>
          <a:xfrm>
            <a:off x="2857488" y="5000636"/>
            <a:ext cx="2299355" cy="15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7" t="16213" b="17057"/>
          <a:stretch/>
        </p:blipFill>
        <p:spPr bwMode="auto">
          <a:xfrm>
            <a:off x="254682" y="188464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1800" y="188464"/>
            <a:ext cx="482600" cy="48260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Stáž pro nás byla velikým přínosem, jelikož jsme se dozvěděli, jak se pracuje s dětmi s OMJ i jinde v Evropě</a:t>
            </a:r>
          </a:p>
          <a:p>
            <a:r>
              <a:rPr lang="cs-CZ" sz="2000" dirty="0" smtClean="0"/>
              <a:t>Poznali jsme školský systém dané země a nepříliš odlišnou kulturu</a:t>
            </a:r>
          </a:p>
          <a:p>
            <a:r>
              <a:rPr lang="cs-CZ" sz="2000" dirty="0" smtClean="0"/>
              <a:t>Měli jsme možnost vidět pomůcky, které používají pro děti s OMJ</a:t>
            </a:r>
          </a:p>
          <a:p>
            <a:r>
              <a:rPr lang="cs-CZ" sz="2000" dirty="0" smtClean="0"/>
              <a:t> Seznámili jsme se s novými metodami, jak pracovat s dětmi s OMJ</a:t>
            </a:r>
          </a:p>
          <a:p>
            <a:r>
              <a:rPr lang="cs-CZ" sz="2000" dirty="0" smtClean="0"/>
              <a:t>Viděli jsme, jak pedagog i asistent přirozeně zapojují děti s OMJ do činností</a:t>
            </a:r>
          </a:p>
          <a:p>
            <a:r>
              <a:rPr lang="cs-CZ" sz="2000" dirty="0" smtClean="0"/>
              <a:t> M</a:t>
            </a:r>
            <a:r>
              <a:rPr lang="cs-CZ" sz="2000" dirty="0" smtClean="0"/>
              <a:t>ěli jsme možnost porovnat naše a rakouské školství s pedagogy i řediteli</a:t>
            </a:r>
          </a:p>
          <a:p>
            <a:r>
              <a:rPr lang="cs-CZ" sz="2000" dirty="0" smtClean="0"/>
              <a:t>C</a:t>
            </a:r>
            <a:r>
              <a:rPr lang="cs-CZ" sz="2000" dirty="0" smtClean="0"/>
              <a:t>htěli bychom více podporovat děti s OMJ, důležitá je spolupráce s rodiči</a:t>
            </a:r>
          </a:p>
          <a:p>
            <a:pPr>
              <a:buNone/>
            </a:pPr>
            <a:endParaRPr lang="cs-CZ" sz="2000" dirty="0" smtClean="0"/>
          </a:p>
          <a:p>
            <a:endParaRPr lang="cs-CZ" sz="2000" dirty="0" smtClean="0"/>
          </a:p>
          <a:p>
            <a:pPr algn="ctr"/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6" name="Obrázek 5" descr="IMG-20191204-WA0000.jpg"/>
          <p:cNvPicPr>
            <a:picLocks noChangeAspect="1"/>
          </p:cNvPicPr>
          <p:nvPr/>
        </p:nvPicPr>
        <p:blipFill>
          <a:blip r:embed="rId4"/>
          <a:srcRect l="6959" t="31250" r="2898" b="31230"/>
          <a:stretch>
            <a:fillRect/>
          </a:stretch>
        </p:blipFill>
        <p:spPr>
          <a:xfrm>
            <a:off x="1785918" y="4500570"/>
            <a:ext cx="5214974" cy="163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65374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790</Words>
  <Application>Microsoft Office PowerPoint</Application>
  <PresentationFormat>Předvádění na obrazovce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 1.- 4. 12. 2019 Stáž Rakousko - Vídeň</vt:lpstr>
      <vt:lpstr>Systém školství</vt:lpstr>
      <vt:lpstr>Kinder Company Franz Mika Weg</vt:lpstr>
      <vt:lpstr>jk</vt:lpstr>
      <vt:lpstr>Wildworld Gatterederstraße</vt:lpstr>
      <vt:lpstr>Snímek 6</vt:lpstr>
      <vt:lpstr>Metody a formy práce s OMJ</vt:lpstr>
      <vt:lpstr>Snímek 8</vt:lpstr>
      <vt:lpstr>Shrnutí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1.-4. 12. 2019 Stáž Rakousko - Vídeň</dc:title>
  <dc:creator>Vlasákovi</dc:creator>
  <cp:lastModifiedBy>Vlasákovi</cp:lastModifiedBy>
  <cp:revision>30</cp:revision>
  <dcterms:created xsi:type="dcterms:W3CDTF">2019-12-08T20:57:05Z</dcterms:created>
  <dcterms:modified xsi:type="dcterms:W3CDTF">2019-12-11T20:17:29Z</dcterms:modified>
</cp:coreProperties>
</file>