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C2CA-960F-49DF-8B4A-ACF5561A09CB}" type="datetimeFigureOut">
              <a:rPr lang="cs-CZ" smtClean="0"/>
              <a:pPr/>
              <a:t>16.06.2021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6A5A-A387-4541-BB18-C4FC5121B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143139"/>
          </a:xfrm>
        </p:spPr>
        <p:txBody>
          <a:bodyPr/>
          <a:lstStyle/>
          <a:p>
            <a:r>
              <a:rPr lang="cs-CZ" b="1" i="1" dirty="0" smtClean="0"/>
              <a:t>23. 5 – 26. 5. 2021</a:t>
            </a:r>
            <a:br>
              <a:rPr lang="cs-CZ" b="1" i="1" dirty="0" smtClean="0"/>
            </a:br>
            <a:r>
              <a:rPr lang="cs-CZ" b="1" i="1" dirty="0" smtClean="0"/>
              <a:t>Stáž v ŘECKU - Athény</a:t>
            </a:r>
            <a:endParaRPr lang="cs-CZ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254682" y="188464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88464"/>
            <a:ext cx="482600" cy="482600"/>
          </a:xfrm>
          <a:prstGeom prst="rect">
            <a:avLst/>
          </a:prstGeom>
          <a:noFill/>
        </p:spPr>
      </p:pic>
      <p:pic>
        <p:nvPicPr>
          <p:cNvPr id="6" name="Obrázek 5" descr="1623173055838.jpg"/>
          <p:cNvPicPr>
            <a:picLocks noChangeAspect="1"/>
          </p:cNvPicPr>
          <p:nvPr/>
        </p:nvPicPr>
        <p:blipFill>
          <a:blip r:embed="rId4" cstate="print"/>
          <a:srcRect t="30155" r="7031" b="23889"/>
          <a:stretch>
            <a:fillRect/>
          </a:stretch>
        </p:blipFill>
        <p:spPr>
          <a:xfrm>
            <a:off x="285720" y="2786058"/>
            <a:ext cx="850109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Vzdělávání v Řecku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řecký vzdělávací systém je rozdělen na tři stupně – předškolní a primární vzdělávání, sekundární vzdělávání, </a:t>
            </a:r>
            <a:r>
              <a:rPr lang="cs-CZ" sz="2000" dirty="0" err="1" smtClean="0"/>
              <a:t>terciální</a:t>
            </a:r>
            <a:r>
              <a:rPr lang="cs-CZ" sz="2000" dirty="0" smtClean="0"/>
              <a:t> vzdělávání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ovinná školní docházka trvá 10 let, začíná ve školkách a končí v gymnáziích. Návštěva mateřské školy je povinna 1 rok, základní škola 6 let a gymnasium 3 roky.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ákladní školy se nazývají „</a:t>
            </a:r>
            <a:r>
              <a:rPr lang="cs-CZ" sz="2000" dirty="0" err="1" smtClean="0"/>
              <a:t>Dominiko</a:t>
            </a:r>
            <a:r>
              <a:rPr lang="cs-CZ" sz="2000" dirty="0" smtClean="0"/>
              <a:t>“- je to termín přenosu doby, kdy takové školy provozovaly místní komunity. V prvních dvou letech žáci nejsou oficiálně známkovány. Hodnocení začíná ve 3. ročníku a písemné zkoušky jsou zavedeny v 5. ročníku. Absolvování z jednoho ročníku do druhého  je automatické a žáci s nedostatečným výkonem dostávají opravné doučování</a:t>
            </a:r>
          </a:p>
          <a:p>
            <a:r>
              <a:rPr lang="cs-CZ" sz="2000" dirty="0"/>
              <a:t>š</a:t>
            </a:r>
            <a:r>
              <a:rPr lang="cs-CZ" sz="2000" dirty="0" smtClean="0"/>
              <a:t>kolní rok začíná 11. září a končí 15. června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/>
              <a:t>31. </a:t>
            </a:r>
            <a:r>
              <a:rPr lang="cs-CZ" sz="3600" b="1" i="1" dirty="0" err="1" smtClean="0"/>
              <a:t>Niplagogio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Athinas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1600" dirty="0" smtClean="0"/>
              <a:t>Mateřská škola je součástí školy základní, která sídlí v Athénách na </a:t>
            </a:r>
            <a:r>
              <a:rPr lang="cs-CZ" sz="1600" dirty="0" err="1" smtClean="0"/>
              <a:t>Platia</a:t>
            </a:r>
            <a:r>
              <a:rPr lang="cs-CZ" sz="1600" dirty="0" smtClean="0"/>
              <a:t> </a:t>
            </a:r>
            <a:r>
              <a:rPr lang="cs-CZ" sz="1600" dirty="0" err="1" smtClean="0"/>
              <a:t>Viktorias</a:t>
            </a:r>
            <a:endParaRPr lang="cs-CZ" sz="1600" dirty="0" smtClean="0"/>
          </a:p>
          <a:p>
            <a:r>
              <a:rPr lang="cs-CZ" sz="1600" dirty="0"/>
              <a:t>d</a:t>
            </a:r>
            <a:r>
              <a:rPr lang="cs-CZ" sz="1600" dirty="0" smtClean="0"/>
              <a:t>o třídy chodí 19 dětí, většina jich je s OMJ, cca 90 % ( z Albánie, Gruzie, Afganistanu, </a:t>
            </a:r>
            <a:r>
              <a:rPr lang="cs-CZ" sz="1600" dirty="0" err="1" smtClean="0"/>
              <a:t>Bangladeště</a:t>
            </a:r>
            <a:r>
              <a:rPr lang="cs-CZ" sz="1600" dirty="0" smtClean="0"/>
              <a:t>, </a:t>
            </a:r>
            <a:r>
              <a:rPr lang="cs-CZ" sz="1600" dirty="0" err="1" smtClean="0"/>
              <a:t>Pakistánu</a:t>
            </a:r>
            <a:r>
              <a:rPr lang="cs-CZ" sz="1600" dirty="0" smtClean="0"/>
              <a:t>, Konga, Bulharska, Rumunska, Sýrie atd.)</a:t>
            </a:r>
          </a:p>
          <a:p>
            <a:r>
              <a:rPr lang="cs-CZ" sz="1600" u="sng" dirty="0" smtClean="0"/>
              <a:t>Denní režim</a:t>
            </a:r>
            <a:r>
              <a:rPr lang="cs-CZ" sz="1600" dirty="0" smtClean="0"/>
              <a:t> - 8:15 – 8:30 děti se scházejí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- 8:30 – 9: 00 mají volný čas na hraní nebo pracují na projektech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- 9: 00  - 9: 30 komunitní kruh a práce s kalendářem počasí      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- 9: 30  - 10: 00 svačina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- 10: 00 – 10: 30 volný čas na hraní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- od 10: 30 si čtou pohádky, dodělávají výrobek nebo jdou ven</a:t>
            </a:r>
          </a:p>
          <a:p>
            <a:pPr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- 12: 30 – 13: 00 odcházejí děti domů</a:t>
            </a:r>
          </a:p>
          <a:p>
            <a:r>
              <a:rPr lang="cs-CZ" sz="1600" dirty="0"/>
              <a:t>v</a:t>
            </a:r>
            <a:r>
              <a:rPr lang="cs-CZ" sz="1600" dirty="0" smtClean="0"/>
              <a:t>e třídě mají různé koutky, ve kterých si děti hrají – kreslící, hudební, čtecí, obchod, lékaře apod.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na dvoře, kde mají pohybové aktivity se střídají s dětmi ze základní školy</a:t>
            </a:r>
          </a:p>
          <a:p>
            <a:r>
              <a:rPr lang="cs-CZ" sz="1600" dirty="0"/>
              <a:t>d</a:t>
            </a:r>
            <a:r>
              <a:rPr lang="cs-CZ" sz="1600" dirty="0" smtClean="0"/>
              <a:t>ěti si stravu nosí z domova nemají jídelny ani šatny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ři komunitním kruhu, kdy si povídají, dělají „Kalendář počasí“, se učitelka věnuje dětem s OMJ, pomáhá jim tvořit věty </a:t>
            </a:r>
          </a:p>
          <a:p>
            <a:r>
              <a:rPr lang="cs-CZ" sz="1600" dirty="0"/>
              <a:t>j</a:t>
            </a:r>
            <a:r>
              <a:rPr lang="cs-CZ" sz="1600" dirty="0" smtClean="0"/>
              <a:t>ednou za čtrnáct dní svolávají školní radu, kdy řeší, co je potřeba udělat, kázeňské problémy, návrhy na výlet atd.  </a:t>
            </a:r>
          </a:p>
          <a:p>
            <a:endParaRPr lang="cs-CZ" sz="16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SC_0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000" y="4500570"/>
            <a:ext cx="2970000" cy="1980000"/>
          </a:xfrm>
          <a:prstGeom prst="rect">
            <a:avLst/>
          </a:prstGeom>
        </p:spPr>
      </p:pic>
      <p:pic>
        <p:nvPicPr>
          <p:cNvPr id="4" name="Obrázek 3" descr="1623259786883.jpg"/>
          <p:cNvPicPr>
            <a:picLocks noChangeAspect="1"/>
          </p:cNvPicPr>
          <p:nvPr/>
        </p:nvPicPr>
        <p:blipFill>
          <a:blip r:embed="rId3" cstate="print"/>
          <a:srcRect r="1259" b="13541"/>
          <a:stretch>
            <a:fillRect/>
          </a:stretch>
        </p:blipFill>
        <p:spPr>
          <a:xfrm>
            <a:off x="6068644" y="0"/>
            <a:ext cx="307535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 descr="1623259786902.jpg"/>
          <p:cNvPicPr>
            <a:picLocks noChangeAspect="1"/>
          </p:cNvPicPr>
          <p:nvPr/>
        </p:nvPicPr>
        <p:blipFill>
          <a:blip r:embed="rId4" cstate="print"/>
          <a:srcRect t="2089" r="6250"/>
          <a:stretch>
            <a:fillRect/>
          </a:stretch>
        </p:blipFill>
        <p:spPr>
          <a:xfrm>
            <a:off x="0" y="0"/>
            <a:ext cx="460831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 descr="1623173134075.jpg"/>
          <p:cNvPicPr>
            <a:picLocks noChangeAspect="1"/>
          </p:cNvPicPr>
          <p:nvPr/>
        </p:nvPicPr>
        <p:blipFill>
          <a:blip r:embed="rId5" cstate="print"/>
          <a:srcRect t="9375" r="1125" b="15624"/>
          <a:stretch>
            <a:fillRect/>
          </a:stretch>
        </p:blipFill>
        <p:spPr>
          <a:xfrm>
            <a:off x="3071802" y="1643050"/>
            <a:ext cx="3550000" cy="36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 descr="DSC_02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214818"/>
            <a:ext cx="1513890" cy="2268000"/>
          </a:xfrm>
          <a:prstGeom prst="rect">
            <a:avLst/>
          </a:prstGeom>
        </p:spPr>
      </p:pic>
      <p:pic>
        <p:nvPicPr>
          <p:cNvPr id="6" name="Obrázek 5" descr="DSC_02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4500570"/>
            <a:ext cx="1465830" cy="2196000"/>
          </a:xfrm>
          <a:prstGeom prst="rect">
            <a:avLst/>
          </a:prstGeom>
        </p:spPr>
      </p:pic>
      <p:pic>
        <p:nvPicPr>
          <p:cNvPr id="7" name="Obrázek 6" descr="DSC_028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5310000"/>
            <a:ext cx="2322000" cy="15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err="1" smtClean="0"/>
              <a:t>The</a:t>
            </a:r>
            <a:r>
              <a:rPr lang="cs-CZ" sz="3600" b="1" i="1" dirty="0" smtClean="0"/>
              <a:t> 35th </a:t>
            </a:r>
            <a:r>
              <a:rPr lang="cs-CZ" sz="3600" b="1" i="1" dirty="0" err="1" smtClean="0"/>
              <a:t>Kindergarden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of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Athens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1500" dirty="0" smtClean="0"/>
              <a:t>Mateřská škola sídlí v Athénách na </a:t>
            </a:r>
            <a:r>
              <a:rPr lang="cs-CZ" sz="1500" dirty="0" err="1" smtClean="0"/>
              <a:t>Vathis</a:t>
            </a:r>
            <a:r>
              <a:rPr lang="cs-CZ" sz="1500" dirty="0" smtClean="0"/>
              <a:t> Square</a:t>
            </a:r>
          </a:p>
          <a:p>
            <a:r>
              <a:rPr lang="cs-CZ" sz="1500" dirty="0" smtClean="0"/>
              <a:t>do třídy chodí 22 dětí z toho je cca 60% dětí s OMJ ( z Bulharska, </a:t>
            </a:r>
            <a:r>
              <a:rPr lang="cs-CZ" sz="1500" dirty="0" err="1" smtClean="0"/>
              <a:t>Moldavie</a:t>
            </a:r>
            <a:r>
              <a:rPr lang="cs-CZ" sz="1500" dirty="0" smtClean="0"/>
              <a:t>, Nigerie, Kypru, Egypta, </a:t>
            </a:r>
            <a:r>
              <a:rPr lang="cs-CZ" sz="1500" dirty="0" err="1" smtClean="0"/>
              <a:t>Albanie</a:t>
            </a:r>
            <a:r>
              <a:rPr lang="cs-CZ" sz="1500" dirty="0" smtClean="0"/>
              <a:t>, Polska, Rumunska, Indie, </a:t>
            </a:r>
            <a:r>
              <a:rPr lang="cs-CZ" sz="1500" dirty="0" err="1" smtClean="0"/>
              <a:t>Bangladéště</a:t>
            </a:r>
            <a:r>
              <a:rPr lang="cs-CZ" sz="1500" dirty="0" smtClean="0"/>
              <a:t>)</a:t>
            </a:r>
          </a:p>
          <a:p>
            <a:r>
              <a:rPr lang="cs-CZ" sz="1500" u="sng" dirty="0" smtClean="0"/>
              <a:t>Denní režim</a:t>
            </a:r>
            <a:r>
              <a:rPr lang="cs-CZ" sz="1400" dirty="0" smtClean="0"/>
              <a:t> - 8:15 – 8:30 děti se scházejí</a:t>
            </a:r>
          </a:p>
          <a:p>
            <a:pPr>
              <a:buNone/>
            </a:pPr>
            <a:r>
              <a:rPr lang="cs-CZ" sz="1400" dirty="0" smtClean="0"/>
              <a:t>                              - 8:30 – 9: 00 mají volný čas na hraní</a:t>
            </a:r>
          </a:p>
          <a:p>
            <a:pPr>
              <a:buNone/>
            </a:pPr>
            <a:r>
              <a:rPr lang="cs-CZ" sz="1400" dirty="0" smtClean="0"/>
              <a:t>                              - 9: 00  - 9: 30 komunitní kruh a práce s kalendářem počasí      </a:t>
            </a:r>
          </a:p>
          <a:p>
            <a:pPr>
              <a:buNone/>
            </a:pPr>
            <a:r>
              <a:rPr lang="cs-CZ" sz="1400" dirty="0" smtClean="0"/>
              <a:t>                              - 9: 30  - 10: 00 svačina</a:t>
            </a:r>
          </a:p>
          <a:p>
            <a:pPr>
              <a:buNone/>
            </a:pPr>
            <a:r>
              <a:rPr lang="cs-CZ" sz="1400" dirty="0" smtClean="0"/>
              <a:t>                              - 10: 00 – 10: 30 pobyt venku</a:t>
            </a:r>
          </a:p>
          <a:p>
            <a:pPr>
              <a:buNone/>
            </a:pPr>
            <a:r>
              <a:rPr lang="cs-CZ" sz="1400" dirty="0" smtClean="0"/>
              <a:t>                              - od 10: 30 pracují na projektech</a:t>
            </a:r>
          </a:p>
          <a:p>
            <a:pPr>
              <a:buNone/>
            </a:pPr>
            <a:r>
              <a:rPr lang="cs-CZ" sz="1400" dirty="0" smtClean="0"/>
              <a:t>                              - 12: 00 – 12:30 oběd</a:t>
            </a:r>
          </a:p>
          <a:p>
            <a:pPr>
              <a:buNone/>
            </a:pPr>
            <a:r>
              <a:rPr lang="cs-CZ" sz="1400" dirty="0" smtClean="0"/>
              <a:t>                              - 12: 30 – 13: 00 odcházejí děti domů</a:t>
            </a:r>
          </a:p>
          <a:p>
            <a:pPr>
              <a:buNone/>
            </a:pPr>
            <a:r>
              <a:rPr lang="cs-CZ" sz="1400" dirty="0" smtClean="0"/>
              <a:t>                              - 13: 00 – 14:30 děti odpočívají</a:t>
            </a:r>
          </a:p>
          <a:p>
            <a:pPr>
              <a:buNone/>
            </a:pPr>
            <a:r>
              <a:rPr lang="cs-CZ" sz="1400" dirty="0" smtClean="0"/>
              <a:t>                              - 15: 00 – 16: 00 odchází domů</a:t>
            </a:r>
          </a:p>
          <a:p>
            <a:r>
              <a:rPr lang="cs-CZ" sz="1400" dirty="0" smtClean="0"/>
              <a:t>ve třídě mají různé koutky, ve kterých si děti hrají – kreslící, hudební, čtecí, obchod, lékaře apod.</a:t>
            </a:r>
          </a:p>
          <a:p>
            <a:r>
              <a:rPr lang="cs-CZ" sz="1400" dirty="0" smtClean="0"/>
              <a:t> na dvoře, kde mají pohybové aktivity</a:t>
            </a:r>
          </a:p>
          <a:p>
            <a:r>
              <a:rPr lang="cs-CZ" sz="1400" dirty="0" smtClean="0"/>
              <a:t>děti si stravu nosí z domova nemají jídelny ani šatny</a:t>
            </a:r>
          </a:p>
          <a:p>
            <a:r>
              <a:rPr lang="cs-CZ" sz="1400" dirty="0" smtClean="0"/>
              <a:t>paní učitelka se snaží spolupracovat s rodiči dětí, chce, aby se ostatní děti seznámily s kulturou a Zemí, odkud děti s OMJ pochází.</a:t>
            </a:r>
          </a:p>
          <a:p>
            <a:r>
              <a:rPr lang="cs-CZ" sz="1400" dirty="0" smtClean="0"/>
              <a:t>pracují na 2 projektech ročně, Cestovní kancelář a tvorba knihy</a:t>
            </a:r>
          </a:p>
          <a:p>
            <a:pPr>
              <a:buNone/>
            </a:pPr>
            <a:endParaRPr lang="cs-CZ" sz="1400" dirty="0" smtClean="0"/>
          </a:p>
          <a:p>
            <a:endParaRPr lang="cs-CZ" sz="1500" u="sng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_0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143380"/>
            <a:ext cx="268605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DSC_03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3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DSC_0324.jpg"/>
          <p:cNvPicPr>
            <a:picLocks noChangeAspect="1"/>
          </p:cNvPicPr>
          <p:nvPr/>
        </p:nvPicPr>
        <p:blipFill>
          <a:blip r:embed="rId4"/>
          <a:srcRect b="9921"/>
          <a:stretch>
            <a:fillRect/>
          </a:stretch>
        </p:blipFill>
        <p:spPr>
          <a:xfrm>
            <a:off x="3428992" y="3615166"/>
            <a:ext cx="2403000" cy="3242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DSC_03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28604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16236942309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285992"/>
            <a:ext cx="3520000" cy="19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 descr="DSC_03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43380"/>
            <a:ext cx="32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Stáž pro nás byla velikým přínosem, jelikož jsme se dozvěděli, jak se pracuje s dětmi s OMJ i jinde v Evropě</a:t>
            </a:r>
          </a:p>
          <a:p>
            <a:r>
              <a:rPr lang="cs-CZ" dirty="0" smtClean="0"/>
              <a:t> Poznali jsme školský systém dané země a nepříliš odlišnou kulturu</a:t>
            </a:r>
          </a:p>
          <a:p>
            <a:r>
              <a:rPr lang="cs-CZ" dirty="0" smtClean="0"/>
              <a:t> Měli jsme možnost vidět pomůcky, které používají pro děti s OMJ</a:t>
            </a:r>
          </a:p>
          <a:p>
            <a:r>
              <a:rPr lang="cs-CZ" dirty="0" smtClean="0"/>
              <a:t> Seznámili jsme se s novými metodami, jak pracovat s dětmi s OMJ</a:t>
            </a:r>
          </a:p>
          <a:p>
            <a:r>
              <a:rPr lang="cs-CZ" dirty="0" smtClean="0"/>
              <a:t> Viděli jsme, jak pedagog přirozeně zapojuje děti s OMJ do činností</a:t>
            </a:r>
          </a:p>
          <a:p>
            <a:r>
              <a:rPr lang="cs-CZ" dirty="0" smtClean="0"/>
              <a:t> Měli jsme možnost porovnat naše a řecké školství s pedagogy i řediteli</a:t>
            </a:r>
          </a:p>
          <a:p>
            <a:r>
              <a:rPr lang="cs-CZ" dirty="0" smtClean="0"/>
              <a:t> Chtěli bychom více podporovat děti s OMJ, důležitá je spolupráce s rodiči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714</Words>
  <Application>Microsoft Office PowerPoint</Application>
  <PresentationFormat>Předvádění na obrazovce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23. 5 – 26. 5. 2021 Stáž v ŘECKU - Athény</vt:lpstr>
      <vt:lpstr>Vzdělávání v Řecku</vt:lpstr>
      <vt:lpstr>31. Niplagogio Athinas</vt:lpstr>
      <vt:lpstr>Snímek 4</vt:lpstr>
      <vt:lpstr>The 35th Kindergarden of Athens</vt:lpstr>
      <vt:lpstr>Snímek 6</vt:lpstr>
      <vt:lpstr>Závěr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 5 – 26. 5. 2021 Stáž v ŘECKU - Athény</dc:title>
  <dc:creator>Vlasákovi</dc:creator>
  <cp:lastModifiedBy>Vlasákovi</cp:lastModifiedBy>
  <cp:revision>13</cp:revision>
  <dcterms:created xsi:type="dcterms:W3CDTF">2021-06-09T17:32:39Z</dcterms:created>
  <dcterms:modified xsi:type="dcterms:W3CDTF">2021-06-16T18:26:02Z</dcterms:modified>
</cp:coreProperties>
</file>